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29"/>
  </p:notesMasterIdLst>
  <p:sldIdLst>
    <p:sldId id="256" r:id="rId2"/>
    <p:sldId id="257" r:id="rId3"/>
    <p:sldId id="290" r:id="rId4"/>
    <p:sldId id="291" r:id="rId5"/>
    <p:sldId id="292" r:id="rId6"/>
    <p:sldId id="268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1" r:id="rId18"/>
    <p:sldId id="272" r:id="rId19"/>
    <p:sldId id="273" r:id="rId20"/>
    <p:sldId id="281" r:id="rId21"/>
    <p:sldId id="282" r:id="rId22"/>
    <p:sldId id="283" r:id="rId23"/>
    <p:sldId id="277" r:id="rId24"/>
    <p:sldId id="288" r:id="rId25"/>
    <p:sldId id="285" r:id="rId26"/>
    <p:sldId id="287" r:id="rId27"/>
    <p:sldId id="276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 varScale="1">
        <p:scale>
          <a:sx n="117" d="100"/>
          <a:sy n="117" d="100"/>
        </p:scale>
        <p:origin x="120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C475-5BCC-45EC-9F3B-FD9AD3999840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1247B-0197-45A5-A1F6-6AD19FABD3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59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084735-6849-41EB-BACE-21C2DAB000B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4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92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58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21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606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409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312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563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814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67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13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97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19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47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4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28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5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0E6A-9327-475C-BFD4-2922FFCF5B9D}" type="datetimeFigureOut">
              <a:rPr lang="pl-PL" smtClean="0"/>
              <a:t>22.03.2024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CBD2C3-4144-4A77-8994-E058EE8BB4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87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kuratorium.krakow.pl/komunikat-malopolskiego-kuratora-oswiaty-w-sprawie-wykazu-zawodow-wiedzy-artystycznych-i-sportowych-rekrutacja-na-rok-szkolny-2024-2025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pprabka.nowotarski.edu.pl/category/aktualnosci/" TargetMode="External"/><Relationship Id="rId7" Type="http://schemas.openxmlformats.org/officeDocument/2006/relationships/hyperlink" Target="https://lexlege.pl/kp/art-191/" TargetMode="External"/><Relationship Id="rId2" Type="http://schemas.openxmlformats.org/officeDocument/2006/relationships/hyperlink" Target="https://poradnia-nt.nowotarski.edu.pl/jakie-opinie-wydaje-poradni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xlege.pl/kp/rozdzial-i-przepisy-ogolne/279/" TargetMode="External"/><Relationship Id="rId5" Type="http://schemas.openxmlformats.org/officeDocument/2006/relationships/hyperlink" Target="https://lexlege.pl/kp/dzial-dziewiaty-zatrudnianie-mlodocianych/278/" TargetMode="External"/><Relationship Id="rId4" Type="http://schemas.openxmlformats.org/officeDocument/2006/relationships/hyperlink" Target="https://lexlege.pl/kodeks-pracy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omp.malopolska.pl/pacjenci/badania-uczniow-studentow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kuratorium.krakow.pl/zarzadzenie-nr-4-24-malopolskiego-kuratora-oswiaty-z-dnia-30-stycznia-2024-r-terminy-przeprowadzania-postepowania-rekrutacyjnego-i-postepowania-uzupelniajacego-na-rok-szkolny-2024-2025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bursa.nowotarski.edu.pl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zawodometr.pl/" TargetMode="External"/><Relationship Id="rId7" Type="http://schemas.openxmlformats.org/officeDocument/2006/relationships/hyperlink" Target="https://kuratorium.krakow.pl/" TargetMode="External"/><Relationship Id="rId2" Type="http://schemas.openxmlformats.org/officeDocument/2006/relationships/hyperlink" Target="https://infozawodowe.mein.gov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owotarski.pl/szkoly-i-placowki-oswiatowe/" TargetMode="External"/><Relationship Id="rId5" Type="http://schemas.openxmlformats.org/officeDocument/2006/relationships/hyperlink" Target="https://nowytarg.praca.gov.pl/" TargetMode="External"/><Relationship Id="rId4" Type="http://schemas.openxmlformats.org/officeDocument/2006/relationships/hyperlink" Target="https://barometrzawodow.pl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lopolska.edu.com.pl/Kandyda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alpha val="78000"/>
                  </a:schemeClr>
                </a:solidFill>
              </a:rPr>
              <a:t>Rekrutacja do szkół ponadpodstawowych</a:t>
            </a:r>
            <a:br>
              <a:rPr lang="pl-PL" dirty="0">
                <a:solidFill>
                  <a:schemeClr val="bg2">
                    <a:alpha val="78000"/>
                  </a:schemeClr>
                </a:solidFill>
              </a:rPr>
            </a:br>
            <a:endParaRPr lang="pl-PL" dirty="0">
              <a:solidFill>
                <a:schemeClr val="bg2">
                  <a:alpha val="78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rmAutofit/>
          </a:bodyPr>
          <a:lstStyle/>
          <a:p>
            <a:r>
              <a:rPr lang="pl-PL" dirty="0"/>
              <a:t>Spotkanie dla przedstawicieli szkół podstawowych</a:t>
            </a:r>
          </a:p>
          <a:p>
            <a:r>
              <a:rPr lang="pl-PL" dirty="0"/>
              <a:t> 22 marca 2024 r.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79" y="4144341"/>
            <a:ext cx="2269159" cy="20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4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1: zależy mi na określonym zawodzie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052" y="3037666"/>
            <a:ext cx="3359304" cy="2406627"/>
          </a:xfrm>
        </p:spPr>
      </p:pic>
    </p:spTree>
    <p:extLst>
      <p:ext uri="{BB962C8B-B14F-4D97-AF65-F5344CB8AC3E}">
        <p14:creationId xmlns:p14="http://schemas.microsoft.com/office/powerpoint/2010/main" val="1771921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7126" y="5100034"/>
            <a:ext cx="8381485" cy="894365"/>
          </a:xfrm>
        </p:spPr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1423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Szkoła I – zawód A</a:t>
            </a:r>
          </a:p>
          <a:p>
            <a:pPr lvl="0"/>
            <a:r>
              <a:rPr lang="pl-PL" dirty="0"/>
              <a:t>Szkoła II – zawód A</a:t>
            </a:r>
          </a:p>
          <a:p>
            <a:pPr lvl="0"/>
            <a:r>
              <a:rPr lang="pl-PL" dirty="0"/>
              <a:t>Szkoła III – zawód A</a:t>
            </a:r>
          </a:p>
          <a:p>
            <a:pPr lvl="0"/>
            <a:r>
              <a:rPr lang="pl-PL" dirty="0"/>
              <a:t>Szkoła I-  zawód B</a:t>
            </a:r>
          </a:p>
          <a:p>
            <a:pPr lvl="0"/>
            <a:r>
              <a:rPr lang="pl-PL" dirty="0"/>
              <a:t>Szkoła II– zawód B</a:t>
            </a:r>
          </a:p>
          <a:p>
            <a:pPr lvl="0"/>
            <a:r>
              <a:rPr lang="pl-PL" dirty="0"/>
              <a:t>Szkoła III– zawód B</a:t>
            </a:r>
          </a:p>
          <a:p>
            <a:pPr lvl="0"/>
            <a:r>
              <a:rPr lang="pl-PL" dirty="0"/>
              <a:t>Szkoła I – zawód C</a:t>
            </a:r>
          </a:p>
          <a:p>
            <a:pPr lvl="0"/>
            <a:r>
              <a:rPr lang="pl-PL" dirty="0"/>
              <a:t>Szkoła II – zawód  C</a:t>
            </a:r>
          </a:p>
          <a:p>
            <a:pPr lvl="0"/>
            <a:r>
              <a:rPr lang="pl-PL" dirty="0"/>
              <a:t>Szkoła III – zawód C</a:t>
            </a:r>
          </a:p>
          <a:p>
            <a:pPr lvl="0"/>
            <a:r>
              <a:rPr lang="pl-PL" dirty="0"/>
              <a:t>Szkoła I – zawód D</a:t>
            </a:r>
          </a:p>
          <a:p>
            <a:pPr lvl="0"/>
            <a:r>
              <a:rPr lang="pl-PL" dirty="0"/>
              <a:t>Szkoła II- zawód D</a:t>
            </a:r>
          </a:p>
          <a:p>
            <a:pPr lvl="0"/>
            <a:r>
              <a:rPr lang="pl-PL" dirty="0"/>
              <a:t>Szkoła III- zawód D</a:t>
            </a:r>
          </a:p>
          <a:p>
            <a:pPr lvl="0"/>
            <a:r>
              <a:rPr lang="pl-PL" dirty="0"/>
              <a:t>…….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168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5254580"/>
            <a:ext cx="8534400" cy="739819"/>
          </a:xfrm>
        </p:spPr>
        <p:txBody>
          <a:bodyPr/>
          <a:lstStyle/>
          <a:p>
            <a:r>
              <a:rPr lang="pl-PL" dirty="0"/>
              <a:t>informatyk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3696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l-PL" dirty="0">
                <a:solidFill>
                  <a:schemeClr val="accent5"/>
                </a:solidFill>
              </a:rPr>
              <a:t>Technikum I </a:t>
            </a:r>
            <a:r>
              <a:rPr lang="pl-PL" dirty="0"/>
              <a:t>– zawód technik informatyk</a:t>
            </a:r>
          </a:p>
          <a:p>
            <a:pPr lvl="0"/>
            <a:r>
              <a:rPr lang="pl-PL" dirty="0"/>
              <a:t>Technikum II – zawód technik informatyk</a:t>
            </a:r>
          </a:p>
          <a:p>
            <a:pPr lvl="0"/>
            <a:r>
              <a:rPr lang="pl-PL" dirty="0">
                <a:solidFill>
                  <a:srgbClr val="FF0000"/>
                </a:solidFill>
              </a:rPr>
              <a:t>Liceum </a:t>
            </a:r>
            <a:r>
              <a:rPr lang="pl-PL" dirty="0"/>
              <a:t>I – klasa z rozszerzoną informatyką (lub informatyka i innym przedmiotem)</a:t>
            </a:r>
          </a:p>
          <a:p>
            <a:pPr lvl="0"/>
            <a:r>
              <a:rPr lang="pl-PL" dirty="0">
                <a:solidFill>
                  <a:schemeClr val="accent5"/>
                </a:solidFill>
              </a:rPr>
              <a:t>Technikum I </a:t>
            </a:r>
            <a:r>
              <a:rPr lang="pl-PL" dirty="0"/>
              <a:t>– zawód technik programista</a:t>
            </a:r>
          </a:p>
          <a:p>
            <a:pPr lvl="0"/>
            <a:r>
              <a:rPr lang="pl-PL" dirty="0"/>
              <a:t>Technikum II – zawód technik programista</a:t>
            </a:r>
          </a:p>
          <a:p>
            <a:pPr marL="0" indent="0">
              <a:buNone/>
            </a:pPr>
            <a:r>
              <a:rPr lang="pl-PL" dirty="0"/>
              <a:t>Taka krótka lista może być za mała – dlatego – należy dokonać wyboru innych zawodów lub innych rozszerzeń, które również uczeń bierze pod uwagę  </a:t>
            </a:r>
          </a:p>
          <a:p>
            <a:pPr lvl="0"/>
            <a:r>
              <a:rPr lang="pl-PL" dirty="0">
                <a:solidFill>
                  <a:schemeClr val="accent5"/>
                </a:solidFill>
              </a:rPr>
              <a:t>Technikum I</a:t>
            </a:r>
            <a:r>
              <a:rPr lang="pl-PL" dirty="0"/>
              <a:t> – technik teleinformatyk (czyli jakiś inny zawód z oferty poza technikiem informatykiem i technikiem programistą)</a:t>
            </a:r>
          </a:p>
          <a:p>
            <a:pPr lvl="0"/>
            <a:r>
              <a:rPr lang="pl-PL" dirty="0">
                <a:solidFill>
                  <a:srgbClr val="FF0000"/>
                </a:solidFill>
              </a:rPr>
              <a:t>Liceum I</a:t>
            </a:r>
            <a:r>
              <a:rPr lang="pl-PL" dirty="0"/>
              <a:t> – klasa z rozszerzoną matematyką</a:t>
            </a:r>
          </a:p>
          <a:p>
            <a:pPr lvl="0"/>
            <a:r>
              <a:rPr lang="pl-PL" dirty="0"/>
              <a:t>Technikum II- technik elektryk</a:t>
            </a:r>
          </a:p>
          <a:p>
            <a:pPr lvl="0"/>
            <a:r>
              <a:rPr lang="pl-PL" dirty="0">
                <a:solidFill>
                  <a:srgbClr val="FF0000"/>
                </a:solidFill>
              </a:rPr>
              <a:t>Liceum I </a:t>
            </a:r>
            <a:r>
              <a:rPr lang="pl-PL" dirty="0"/>
              <a:t>– klasa z rozszerzoną fizyką</a:t>
            </a:r>
          </a:p>
          <a:p>
            <a:pPr lvl="0"/>
            <a:r>
              <a:rPr lang="pl-PL" dirty="0">
                <a:solidFill>
                  <a:srgbClr val="FF0000"/>
                </a:solidFill>
              </a:rPr>
              <a:t>Liceum I</a:t>
            </a:r>
            <a:r>
              <a:rPr lang="pl-PL" dirty="0"/>
              <a:t> – klasa z rozszerzonymi językami</a:t>
            </a:r>
          </a:p>
          <a:p>
            <a:r>
              <a:rPr lang="pl-PL" dirty="0">
                <a:solidFill>
                  <a:schemeClr val="accent5"/>
                </a:solidFill>
              </a:rPr>
              <a:t>Technikum I</a:t>
            </a:r>
            <a:r>
              <a:rPr lang="pl-PL" dirty="0"/>
              <a:t> – technik …….</a:t>
            </a:r>
          </a:p>
        </p:txBody>
      </p:sp>
    </p:spTree>
    <p:extLst>
      <p:ext uri="{BB962C8B-B14F-4D97-AF65-F5344CB8AC3E}">
        <p14:creationId xmlns:p14="http://schemas.microsoft.com/office/powerpoint/2010/main" val="345336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5125792"/>
            <a:ext cx="8534400" cy="868607"/>
          </a:xfrm>
        </p:spPr>
        <p:txBody>
          <a:bodyPr/>
          <a:lstStyle/>
          <a:p>
            <a:r>
              <a:rPr lang="pl-PL" dirty="0"/>
              <a:t>Biologia i chemia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233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Liceum I – </a:t>
            </a:r>
            <a:r>
              <a:rPr lang="pl-PL" dirty="0">
                <a:solidFill>
                  <a:schemeClr val="accent6"/>
                </a:solidFill>
              </a:rPr>
              <a:t>klasa z rozszerzoną biologią i chemią</a:t>
            </a:r>
          </a:p>
          <a:p>
            <a:pPr lvl="0"/>
            <a:r>
              <a:rPr lang="pl-PL" dirty="0"/>
              <a:t>Liceum II -  </a:t>
            </a:r>
            <a:r>
              <a:rPr lang="pl-PL" dirty="0">
                <a:solidFill>
                  <a:schemeClr val="accent6"/>
                </a:solidFill>
              </a:rPr>
              <a:t>klasa z rozszerzoną biologią i chemią</a:t>
            </a:r>
          </a:p>
          <a:p>
            <a:pPr lvl="0"/>
            <a:r>
              <a:rPr lang="pl-PL" dirty="0"/>
              <a:t>Liceum III – </a:t>
            </a:r>
            <a:r>
              <a:rPr lang="pl-PL" dirty="0">
                <a:solidFill>
                  <a:schemeClr val="accent6"/>
                </a:solidFill>
              </a:rPr>
              <a:t>klasa z rozszerzoną biologia i chemią</a:t>
            </a:r>
          </a:p>
          <a:p>
            <a:pPr lvl="0"/>
            <a:r>
              <a:rPr lang="pl-PL" dirty="0"/>
              <a:t>Liceum I – klasa z rozszerzoną biologią i innym przedmiotem np. fizyką</a:t>
            </a:r>
          </a:p>
          <a:p>
            <a:pPr lvl="0"/>
            <a:r>
              <a:rPr lang="pl-PL" dirty="0"/>
              <a:t>Liceum II - klasa z rozszerzoną biologią i innym przedmiotem np. fizyką</a:t>
            </a:r>
          </a:p>
          <a:p>
            <a:pPr lvl="0"/>
            <a:r>
              <a:rPr lang="pl-PL" dirty="0"/>
              <a:t>Liceum III - klasa z rozszerzoną biologią i innym przedmiotem np. fizyką</a:t>
            </a:r>
          </a:p>
          <a:p>
            <a:pPr lvl="0"/>
            <a:r>
              <a:rPr lang="pl-PL" dirty="0"/>
              <a:t>Liceum I – </a:t>
            </a:r>
            <a:r>
              <a:rPr lang="pl-PL" dirty="0">
                <a:solidFill>
                  <a:schemeClr val="accent2"/>
                </a:solidFill>
              </a:rPr>
              <a:t>klasa z rozszerzoną biologią i innym przedmiotem np. matematyką</a:t>
            </a:r>
          </a:p>
          <a:p>
            <a:pPr lvl="0"/>
            <a:r>
              <a:rPr lang="pl-PL" dirty="0"/>
              <a:t>Liceum II – </a:t>
            </a:r>
            <a:r>
              <a:rPr lang="pl-PL" dirty="0">
                <a:solidFill>
                  <a:schemeClr val="accent2"/>
                </a:solidFill>
              </a:rPr>
              <a:t>klasa z rozszerzoną biologią i innym przedmiotem np. matematyką</a:t>
            </a:r>
          </a:p>
          <a:p>
            <a:pPr lvl="0"/>
            <a:r>
              <a:rPr lang="pl-PL" dirty="0"/>
              <a:t>Liceum III – </a:t>
            </a:r>
            <a:r>
              <a:rPr lang="pl-PL" dirty="0">
                <a:solidFill>
                  <a:schemeClr val="accent2"/>
                </a:solidFill>
              </a:rPr>
              <a:t>klasa z rozszerzoną biologią i innym przedmiotem np. matematyką</a:t>
            </a:r>
          </a:p>
          <a:p>
            <a:pPr lvl="0"/>
            <a:r>
              <a:rPr lang="pl-PL" dirty="0"/>
              <a:t>Liceum I - klasa z rozszerzoną biologią i innym przedmiotem ….</a:t>
            </a:r>
          </a:p>
          <a:p>
            <a:pPr lvl="0"/>
            <a:r>
              <a:rPr lang="pl-PL" dirty="0"/>
              <a:t>Liceum II – klasa z rozszerzoną biologią i innym przedmiotem ….</a:t>
            </a:r>
          </a:p>
          <a:p>
            <a:pPr lvl="0"/>
            <a:r>
              <a:rPr lang="pl-PL" dirty="0"/>
              <a:t>Liceum I – klasa matematyczno-fizyczna</a:t>
            </a:r>
          </a:p>
          <a:p>
            <a:pPr lvl="0"/>
            <a:r>
              <a:rPr lang="pl-PL" dirty="0"/>
              <a:t>Liceum II – klasa matematyczno- fizyczna</a:t>
            </a:r>
          </a:p>
          <a:p>
            <a:pPr lvl="0"/>
            <a:r>
              <a:rPr lang="pl-PL" dirty="0"/>
              <a:t>………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700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2: zależy mi na określonej szkole</a:t>
            </a:r>
          </a:p>
        </p:txBody>
      </p:sp>
      <p:pic>
        <p:nvPicPr>
          <p:cNvPr id="2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842" y="2841724"/>
            <a:ext cx="3084854" cy="1580988"/>
          </a:xfrm>
        </p:spPr>
      </p:pic>
    </p:spTree>
    <p:extLst>
      <p:ext uri="{BB962C8B-B14F-4D97-AF65-F5344CB8AC3E}">
        <p14:creationId xmlns:p14="http://schemas.microsoft.com/office/powerpoint/2010/main" val="260622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84212" y="5228823"/>
            <a:ext cx="8534400" cy="765576"/>
          </a:xfrm>
        </p:spPr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430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Szkoła I – zawód A</a:t>
            </a:r>
          </a:p>
          <a:p>
            <a:pPr lvl="0"/>
            <a:r>
              <a:rPr lang="pl-PL" dirty="0"/>
              <a:t>Szkoła I – zawód B</a:t>
            </a:r>
          </a:p>
          <a:p>
            <a:pPr lvl="0"/>
            <a:r>
              <a:rPr lang="pl-PL" dirty="0"/>
              <a:t>Szkoła I- zawód  C</a:t>
            </a:r>
          </a:p>
          <a:p>
            <a:pPr lvl="0"/>
            <a:r>
              <a:rPr lang="pl-PL" dirty="0"/>
              <a:t>Szkoła I – zawód D</a:t>
            </a:r>
          </a:p>
          <a:p>
            <a:pPr lvl="0"/>
            <a:r>
              <a:rPr lang="pl-PL" dirty="0"/>
              <a:t>Szkoła I – zawód E</a:t>
            </a:r>
          </a:p>
          <a:p>
            <a:pPr lvl="0"/>
            <a:r>
              <a:rPr lang="pl-PL" dirty="0"/>
              <a:t>Szkoła II – zawód A</a:t>
            </a:r>
          </a:p>
          <a:p>
            <a:pPr lvl="0"/>
            <a:r>
              <a:rPr lang="pl-PL" dirty="0"/>
              <a:t>Szkoła II – zawód B</a:t>
            </a:r>
          </a:p>
          <a:p>
            <a:pPr lvl="0"/>
            <a:r>
              <a:rPr lang="pl-PL" dirty="0"/>
              <a:t>Szkoła II- zawód C</a:t>
            </a:r>
          </a:p>
          <a:p>
            <a:pPr lvl="0"/>
            <a:r>
              <a:rPr lang="pl-PL" dirty="0"/>
              <a:t>Szkoła III –zawód D</a:t>
            </a:r>
          </a:p>
          <a:p>
            <a:pPr lvl="0"/>
            <a:r>
              <a:rPr lang="pl-PL" dirty="0"/>
              <a:t>Szkoła III – zawód A</a:t>
            </a:r>
          </a:p>
          <a:p>
            <a:pPr lvl="0"/>
            <a:r>
              <a:rPr lang="pl-PL" dirty="0"/>
              <a:t>Szkoła III- zawód B</a:t>
            </a:r>
          </a:p>
          <a:p>
            <a:pPr lvl="0"/>
            <a:r>
              <a:rPr lang="pl-PL" dirty="0"/>
              <a:t>Szkoła III- zawód C </a:t>
            </a:r>
          </a:p>
        </p:txBody>
      </p:sp>
    </p:spTree>
    <p:extLst>
      <p:ext uri="{BB962C8B-B14F-4D97-AF65-F5344CB8AC3E}">
        <p14:creationId xmlns:p14="http://schemas.microsoft.com/office/powerpoint/2010/main" val="3732402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5589431"/>
            <a:ext cx="8534400" cy="1113307"/>
          </a:xfrm>
        </p:spPr>
        <p:txBody>
          <a:bodyPr/>
          <a:lstStyle/>
          <a:p>
            <a:r>
              <a:rPr lang="pl-PL" dirty="0"/>
              <a:t>szkoła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0363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matematyczno-fizyczna</a:t>
            </a:r>
          </a:p>
          <a:p>
            <a:pPr lvl="0"/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biologiczno-chemiczna </a:t>
            </a:r>
          </a:p>
          <a:p>
            <a:pPr lvl="0"/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językowa</a:t>
            </a:r>
          </a:p>
          <a:p>
            <a:pPr lvl="0"/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z rozszerzonym językiem polskim i historią</a:t>
            </a:r>
          </a:p>
          <a:p>
            <a:pPr lvl="0"/>
            <a:r>
              <a:rPr lang="pl-PL" dirty="0"/>
              <a:t>Liceum II - klasa matematyczno-fizyczna</a:t>
            </a:r>
          </a:p>
          <a:p>
            <a:pPr lvl="0"/>
            <a:r>
              <a:rPr lang="pl-PL" dirty="0"/>
              <a:t>Liceum II – klasa biologiczno-chemiczna </a:t>
            </a:r>
          </a:p>
          <a:p>
            <a:pPr lvl="0"/>
            <a:r>
              <a:rPr lang="pl-PL" dirty="0"/>
              <a:t>Liceum II – klasa językowa</a:t>
            </a:r>
          </a:p>
          <a:p>
            <a:pPr lvl="0"/>
            <a:r>
              <a:rPr lang="pl-PL" dirty="0"/>
              <a:t>Liceum II – klasa z rozszerzonym językiem polskim i historią</a:t>
            </a:r>
          </a:p>
          <a:p>
            <a:pPr lvl="0"/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– klasa z rozszerzonym językiem polskim i historią</a:t>
            </a:r>
          </a:p>
          <a:p>
            <a:pPr lvl="0"/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- klasa matematyczno-fizyczna</a:t>
            </a:r>
          </a:p>
          <a:p>
            <a:pPr lvl="0"/>
            <a:r>
              <a:rPr lang="pl-PL" dirty="0">
                <a:solidFill>
                  <a:schemeClr val="accent6"/>
                </a:solidFill>
              </a:rPr>
              <a:t>Liceum III</a:t>
            </a:r>
            <a:r>
              <a:rPr lang="pl-PL" dirty="0"/>
              <a:t> – klasa biologiczno-chemiczna </a:t>
            </a:r>
          </a:p>
          <a:p>
            <a:pPr lvl="0"/>
            <a:r>
              <a:rPr lang="pl-PL" dirty="0">
                <a:solidFill>
                  <a:schemeClr val="accent6"/>
                </a:solidFill>
              </a:rPr>
              <a:t>Liceum III</a:t>
            </a:r>
            <a:r>
              <a:rPr lang="pl-PL" dirty="0"/>
              <a:t> – klasa językowa</a:t>
            </a:r>
          </a:p>
          <a:p>
            <a:pPr lvl="0"/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– klasa z rozszerzonym językiem polskim i historią</a:t>
            </a:r>
          </a:p>
          <a:p>
            <a:pPr lvl="0"/>
            <a:r>
              <a:rPr lang="pl-PL" dirty="0"/>
              <a:t>……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889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Gdzie wrzuci mnie system?</a:t>
            </a:r>
            <a:br>
              <a:rPr lang="pl-PL" dirty="0"/>
            </a:br>
            <a:r>
              <a:rPr lang="pl-PL" sz="2700" dirty="0"/>
              <a:t>Jeśli mam 160 pkt?</a:t>
            </a:r>
            <a:br>
              <a:rPr lang="pl-PL" sz="2700" dirty="0"/>
            </a:br>
            <a:r>
              <a:rPr lang="pl-PL" sz="2700" dirty="0"/>
              <a:t>Jeśli mam 101 pkt?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matematyczno-fizyczna &gt; 150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biologiczno-chemiczna &gt;149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językowa&gt;130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2"/>
                </a:solidFill>
              </a:rPr>
              <a:t>Liceum I </a:t>
            </a:r>
            <a:r>
              <a:rPr lang="pl-PL" dirty="0"/>
              <a:t>– klasa z rozszerzonym językiem polskim i historią&gt;110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Liceum II - klasa matematyczno-fizyczna &gt;145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Liceum II – klasa biologiczno-chemiczna &gt;135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Liceum II – klasa językowa&gt;180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Liceum II – klasa z rozszerzonym językiem polskim i historią&gt;120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– klasa z rozszerzonym językiem polskim i historią&gt;100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- klasa matematyczno-fizyczna&gt;90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6"/>
                </a:solidFill>
              </a:rPr>
              <a:t>Liceum III</a:t>
            </a:r>
            <a:r>
              <a:rPr lang="pl-PL" dirty="0"/>
              <a:t> – klasa biologiczno-chemiczna &gt;110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6"/>
                </a:solidFill>
              </a:rPr>
              <a:t>Liceum III</a:t>
            </a:r>
            <a:r>
              <a:rPr lang="pl-PL" dirty="0"/>
              <a:t> – klasa językowa&gt;126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>
                <a:solidFill>
                  <a:schemeClr val="accent6"/>
                </a:solidFill>
              </a:rPr>
              <a:t>Liceum III </a:t>
            </a:r>
            <a:r>
              <a:rPr lang="pl-PL" dirty="0"/>
              <a:t>– klasa z rozszerzonym językiem polskim i biologią&gt;100</a:t>
            </a:r>
          </a:p>
          <a:p>
            <a:pPr lvl="0"/>
            <a:r>
              <a:rPr lang="pl-PL" dirty="0"/>
              <a:t>……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57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4468671"/>
            <a:ext cx="8534400" cy="1507067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Problemy i wyzwania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739706" cy="4082143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Wniosek rekrutacyjny zawierający dane osobowe i listę wyboru szkół oraz klas składany jest przez kandydata wyłącznie </a:t>
            </a:r>
            <a:r>
              <a:rPr lang="pl-PL" b="1" u="sng" dirty="0"/>
              <a:t>w szkole pierwszego wyboru</a:t>
            </a:r>
          </a:p>
          <a:p>
            <a:r>
              <a:rPr lang="pl-PL" dirty="0"/>
              <a:t>Brak danych </a:t>
            </a:r>
            <a:r>
              <a:rPr lang="pl-PL" b="1" u="sng" dirty="0"/>
              <a:t>obojga</a:t>
            </a:r>
            <a:r>
              <a:rPr lang="pl-PL" dirty="0"/>
              <a:t> rodziców na wniosku (obojga - nawet jeśli rodzic nie żyje)</a:t>
            </a:r>
          </a:p>
          <a:p>
            <a:r>
              <a:rPr lang="pl-PL" dirty="0"/>
              <a:t>Konkursy na świadectwach uwzględniane w postępowaniu rekrutacyjnym - zgodne z wykazem opublikowanym przez KO, nie każdy konkurs jest punktowany, </a:t>
            </a:r>
          </a:p>
          <a:p>
            <a:r>
              <a:rPr lang="pl-PL" dirty="0"/>
              <a:t>Dokładne nazwy konkursów/olimpiad/zwodów sportowych zgodnie z wykazem  opublikowanym przez KO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https://kuratorium.krakow.pl/komunikat-malopolskiego-kuratora-oswiaty-w-sprawie-wykazu-zawodow-wiedzy-artystycznych-i-sportowych-rekrutacja-na-rok-szkolny-2024-2025/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Wolontariat !!! – musi być na świadectwie</a:t>
            </a:r>
          </a:p>
          <a:p>
            <a:r>
              <a:rPr lang="pl-PL" dirty="0"/>
              <a:t>Dopilnowanie terminów z kalendarza rekrutacji i nie czekanie do ostatniej chwili na dostarczenie wymaganych dokumentów</a:t>
            </a:r>
          </a:p>
          <a:p>
            <a:r>
              <a:rPr lang="pl-PL" dirty="0"/>
              <a:t>Sprawdzenie, czy wniosek zawiera wymagane podpisy</a:t>
            </a:r>
          </a:p>
          <a:p>
            <a:r>
              <a:rPr lang="pl-PL" dirty="0"/>
              <a:t>Wpisanie informacji o miejscu urodzenia kandydata</a:t>
            </a:r>
          </a:p>
          <a:p>
            <a:r>
              <a:rPr lang="pl-PL" dirty="0"/>
              <a:t>Poprawne załączniki do wniosku (bez nich wniosek nie zostanie zaakceptowany)</a:t>
            </a:r>
          </a:p>
          <a:p>
            <a:r>
              <a:rPr lang="pl-PL" dirty="0"/>
              <a:t>Uczniowie uchodźcy z Ukrainy uczący się w kl. VIII biorą udział w postępowaniu rekrutacyjnym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480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3473" y="5288403"/>
            <a:ext cx="8596668" cy="1320800"/>
          </a:xfrm>
        </p:spPr>
        <p:txBody>
          <a:bodyPr/>
          <a:lstStyle/>
          <a:p>
            <a:r>
              <a:rPr lang="pl-PL" dirty="0"/>
              <a:t>Problemy i wyzwania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11" y="1106230"/>
            <a:ext cx="8596668" cy="3880773"/>
          </a:xfrm>
        </p:spPr>
        <p:txBody>
          <a:bodyPr>
            <a:normAutofit/>
          </a:bodyPr>
          <a:lstStyle/>
          <a:p>
            <a: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  <a:t>Dobrze przemyślana kolejność oddziałów</a:t>
            </a:r>
          </a:p>
          <a:p>
            <a: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  <a:t>Bycie </a:t>
            </a:r>
            <a:r>
              <a:rPr lang="pl-PL" b="1" u="sng" dirty="0">
                <a:latin typeface="Trebuchet MS" panose="020B0603020202020204" pitchFamily="34" charset="0"/>
                <a:ea typeface="Calibri" panose="020F0502020204030204" pitchFamily="34" charset="0"/>
              </a:rPr>
              <a:t>dostępnym </a:t>
            </a:r>
            <a: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  <a:t>w dniach kiedy należy potwierdzić wolę nauki </a:t>
            </a:r>
            <a:b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</a:br>
            <a: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  <a:t>– </a:t>
            </a:r>
            <a:r>
              <a:rPr lang="pl-PL" dirty="0">
                <a:solidFill>
                  <a:schemeClr val="accent1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11 lipca 2024 r. </a:t>
            </a:r>
            <a:r>
              <a:rPr lang="pl-PL" dirty="0">
                <a:latin typeface="Trebuchet MS" panose="020B0603020202020204" pitchFamily="34" charset="0"/>
                <a:ea typeface="Calibri" panose="020F0502020204030204" pitchFamily="34" charset="0"/>
              </a:rPr>
              <a:t>podanie do wiadomości listy kandydatów zakwalifikowanych i niezakwalifikowanych, potwierdzanie do </a:t>
            </a:r>
            <a:r>
              <a:rPr lang="pl-PL" dirty="0">
                <a:solidFill>
                  <a:schemeClr val="accent1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15 lipca 2024 r. , </a:t>
            </a:r>
            <a:r>
              <a:rPr lang="pl-PL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lista przyjętych kandydatów: </a:t>
            </a:r>
            <a:r>
              <a:rPr lang="pl-PL" dirty="0">
                <a:solidFill>
                  <a:schemeClr val="accent1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16 lipca do godz. 12.00</a:t>
            </a:r>
          </a:p>
          <a:p>
            <a:pPr marL="0" indent="0">
              <a:buNone/>
            </a:pPr>
            <a:endParaRPr lang="pl-PL" dirty="0">
              <a:solidFill>
                <a:schemeClr val="accent1"/>
              </a:solidFill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pl-PL" dirty="0">
                <a:latin typeface="Trebuchet MS" panose="020B0603020202020204" pitchFamily="34" charset="0"/>
              </a:rPr>
              <a:t>Umowy z pracodawcami – młodociani pracownicy</a:t>
            </a:r>
          </a:p>
        </p:txBody>
      </p:sp>
    </p:spTree>
    <p:extLst>
      <p:ext uri="{BB962C8B-B14F-4D97-AF65-F5344CB8AC3E}">
        <p14:creationId xmlns:p14="http://schemas.microsoft.com/office/powerpoint/2010/main" val="389655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spotkania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77334" y="1623527"/>
            <a:ext cx="8596668" cy="4417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Rozpoczęcie spotkania przez pana Starostę Nowotarskiego Krzysztofa Fabera </a:t>
            </a:r>
            <a:br>
              <a:rPr lang="pl-PL" dirty="0"/>
            </a:br>
            <a:r>
              <a:rPr lang="pl-PL" dirty="0"/>
              <a:t>i Wicestarostę Bogusława Waksmundzkiego</a:t>
            </a:r>
          </a:p>
          <a:p>
            <a:pPr marL="0" indent="0">
              <a:buNone/>
            </a:pPr>
            <a:r>
              <a:rPr lang="pl-PL" dirty="0"/>
              <a:t>Wręczenie nagród dla szkolnych Grup Wolontariatu</a:t>
            </a:r>
          </a:p>
          <a:p>
            <a:pPr marL="0" indent="0">
              <a:buNone/>
            </a:pPr>
            <a:r>
              <a:rPr lang="pl-PL" dirty="0"/>
              <a:t>Kształcenie w różnych typach szkół ponadpodstawowych: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i="1" dirty="0"/>
              <a:t>Liceum ogólnokształcące – Renata Mac Wicedyrektor Zespołu Szkół w Rabce-Zdrój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i="1" dirty="0"/>
              <a:t>Technikum i branżowa szkoła I stopnia – Ryszard Gruszka  Dyrektor Zespołu Szkół Technicznych im. Stanisława Staszica w Nowym Targu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i="1" dirty="0"/>
              <a:t>Oferta kształcenia specjalnego i zakwaterowania na czas nauki – Ewa Barczak Dyrektor Zespołu Placówek Szkolno- Wychowawczo Opiekuńczych w Nowym Targu</a:t>
            </a:r>
          </a:p>
          <a:p>
            <a:pPr marL="0" indent="0">
              <a:buNone/>
            </a:pPr>
            <a:r>
              <a:rPr lang="pl-PL" dirty="0"/>
              <a:t>Oferta szkół, których organem prowadzącym jest powiat nowotarski</a:t>
            </a:r>
          </a:p>
          <a:p>
            <a:pPr marL="0" indent="0">
              <a:buNone/>
            </a:pPr>
            <a:r>
              <a:rPr lang="pl-PL" dirty="0"/>
              <a:t>Informacja na temat kalendarza rekrutacji w 2024 r.</a:t>
            </a:r>
          </a:p>
          <a:p>
            <a:pPr marL="0" indent="0">
              <a:buNone/>
            </a:pPr>
            <a:r>
              <a:rPr lang="pl-PL" dirty="0"/>
              <a:t>Podstawowe informacje na temat działania w systemie </a:t>
            </a:r>
            <a:r>
              <a:rPr lang="pl-PL" dirty="0" err="1"/>
              <a:t>naborowym</a:t>
            </a:r>
            <a:r>
              <a:rPr lang="pl-PL" dirty="0"/>
              <a:t>, główne wyzwania  </a:t>
            </a:r>
          </a:p>
        </p:txBody>
      </p:sp>
    </p:spTree>
    <p:extLst>
      <p:ext uri="{BB962C8B-B14F-4D97-AF65-F5344CB8AC3E}">
        <p14:creationId xmlns:p14="http://schemas.microsoft.com/office/powerpoint/2010/main" val="1906745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 OPINIA !!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Uczniowie poniżej 15 roku życia rozpoczynający praktyczną naukę zawodu przed złożeniem dokumentów do szkoły ponadpodstawowej  </a:t>
            </a:r>
            <a:r>
              <a:rPr lang="pl-PL" b="1" dirty="0"/>
              <a:t>powinni mieć opinię wydaną przez PPP o braku przeciwwskazań do podjęcia praktycznej nauki zawodu przez młodocianego pracownika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>
                <a:latin typeface="Trebuchet MS" panose="020B0603020202020204" pitchFamily="34" charset="0"/>
                <a:hlinkClick r:id="rId2"/>
              </a:rPr>
              <a:t>https://poradnia-nt.nowotarski.edu.pl/jakie-opinie-wydaje-poradnia/</a:t>
            </a:r>
            <a:endParaRPr lang="pl-PL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Trebuchet MS" panose="020B0603020202020204" pitchFamily="34" charset="0"/>
                <a:hlinkClick r:id="rId3"/>
              </a:rPr>
              <a:t>https://ppprabka.nowotarski.edu.pl/category/aktualnosci</a:t>
            </a:r>
            <a:endParaRPr lang="pl-PL" b="1" dirty="0"/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84980" y="493505"/>
            <a:ext cx="36482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Dz.U.2023 poz.1465 </a:t>
            </a:r>
            <a:r>
              <a:rPr lang="pl-PL" sz="1200" b="1" dirty="0" err="1"/>
              <a:t>t.j</a:t>
            </a:r>
            <a:r>
              <a:rPr lang="pl-PL" sz="1200" b="1" dirty="0"/>
              <a:t>. - Ustawa z dnia 26 czerwca 1974 r. - Kodeks pracy</a:t>
            </a:r>
          </a:p>
          <a:p>
            <a:r>
              <a:rPr lang="pl-PL" sz="1200" u="sng" dirty="0">
                <a:hlinkClick r:id="rId4"/>
              </a:rPr>
              <a:t>Kodeks pracy</a:t>
            </a:r>
            <a:r>
              <a:rPr lang="pl-PL" sz="1200" dirty="0"/>
              <a:t> </a:t>
            </a:r>
          </a:p>
          <a:p>
            <a:r>
              <a:rPr lang="pl-PL" sz="1200" u="sng" dirty="0">
                <a:hlinkClick r:id="rId5"/>
              </a:rPr>
              <a:t>DZIAŁ DZIEWIĄTY. ZATRUDNIANIE MŁODOCIANYCH</a:t>
            </a:r>
            <a:r>
              <a:rPr lang="pl-PL" sz="1200" dirty="0"/>
              <a:t> </a:t>
            </a:r>
          </a:p>
          <a:p>
            <a:r>
              <a:rPr lang="pl-PL" sz="1200" u="sng" dirty="0">
                <a:hlinkClick r:id="rId6"/>
              </a:rPr>
              <a:t>Rozdział I. Przepisy ogólne</a:t>
            </a:r>
            <a:r>
              <a:rPr lang="pl-PL" sz="1200" dirty="0"/>
              <a:t> </a:t>
            </a:r>
          </a:p>
          <a:p>
            <a:r>
              <a:rPr lang="pl-PL" sz="1200" u="sng" dirty="0">
                <a:hlinkClick r:id="rId7"/>
              </a:rPr>
              <a:t>Art. 191. Kodeks pracy</a:t>
            </a:r>
            <a:r>
              <a:rPr lang="pl-PL" sz="12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758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 – OPINIE I ORZECZENIA !!!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niepełnosprawni  kończący II etap edukacyjny wymagają nowego orzeczenia o potrzebie kształcenia specjalnego do szkoły ponadpodstawowej tj. na kolejny etap edukacyjny. Wnioski o diagnozę należy złożyć do PPP już w kwietniu, maju. Ubiegając się o nowe orzeczenie należy uwzględnić konieczność przedłożenia aktualnego zaświadczenia lekarskiego od specjalisty. </a:t>
            </a:r>
          </a:p>
          <a:p>
            <a:endParaRPr lang="pl-PL" dirty="0"/>
          </a:p>
          <a:p>
            <a:r>
              <a:rPr lang="pl-PL" dirty="0"/>
              <a:t>Opinie o specyficznych trudnościach w uczeniu się ( dysleksja, dysgrafia, dysortografia) wydane po III klasie szkoły podstawowej  zachowują swoją ważność również na etapie  szkoły średniej, nie trzeba ich aktualizować.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83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56253"/>
            <a:ext cx="8596668" cy="1320800"/>
          </a:xfrm>
        </p:spPr>
        <p:txBody>
          <a:bodyPr/>
          <a:lstStyle/>
          <a:p>
            <a:r>
              <a:rPr lang="pl-PL" dirty="0"/>
              <a:t>BADANIA LEKARSKIE </a:t>
            </a:r>
            <a:br>
              <a:rPr lang="pl-PL" dirty="0"/>
            </a:br>
            <a:r>
              <a:rPr lang="pl-PL" dirty="0"/>
              <a:t>Małopolski Ośrodek Medycyny Pracy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Badania lekarskie kandydatów do szkół ponadpodstawowych lub wyższych i na kwalifikacyjne kursy zawodowe, uczniów i słuchaczy tych szkół, studentów, słuchaczy kwalifikacyjnych kursów zawodowych oraz doktorantów na podstawie Rozporządzenia Ministra Zdrowia z dnia 26 sierpnia 2019 r. </a:t>
            </a:r>
            <a:r>
              <a:rPr lang="pl-PL" i="1" dirty="0"/>
              <a:t>w sprawie badań lekarskich kandydatów do szkół ponadpodstawowych lub wyższych i na kwalifikacyjne kursy zawodowe, uczniów i słuchaczy tych szkół, studentów, słuchaczy kwalifikacyjnych kursów zawodowych oraz doktorantów</a:t>
            </a:r>
            <a:r>
              <a:rPr lang="pl-PL" dirty="0"/>
              <a:t>, zakończone wydaniem orzeczenia</a:t>
            </a:r>
            <a:endParaRPr lang="pl-PL" dirty="0">
              <a:hlinkClick r:id="rId2"/>
            </a:endParaRPr>
          </a:p>
          <a:p>
            <a:endParaRPr lang="pl-PL" dirty="0">
              <a:hlinkClick r:id="rId2"/>
            </a:endParaRPr>
          </a:p>
          <a:p>
            <a:r>
              <a:rPr lang="pl-PL" dirty="0">
                <a:hlinkClick r:id="rId2"/>
              </a:rPr>
              <a:t>https://momp.malopolska.pl/pacjenci/badania-uczniow-studentow/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stronie MOMP brak informacji o realizacji świadczeń w 2024 r.</a:t>
            </a:r>
          </a:p>
          <a:p>
            <a:pPr marL="0" indent="0">
              <a:buNone/>
            </a:pPr>
            <a:r>
              <a:rPr lang="pl-PL" dirty="0"/>
              <a:t>Skierowania na badania wydaje szkoła ponadpodstawowa</a:t>
            </a:r>
          </a:p>
        </p:txBody>
      </p:sp>
    </p:spTree>
    <p:extLst>
      <p:ext uri="{BB962C8B-B14F-4D97-AF65-F5344CB8AC3E}">
        <p14:creationId xmlns:p14="http://schemas.microsoft.com/office/powerpoint/2010/main" val="2383381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8697" y="318160"/>
            <a:ext cx="8596668" cy="5658807"/>
          </a:xfrm>
        </p:spPr>
        <p:txBody>
          <a:bodyPr>
            <a:normAutofit/>
          </a:bodyPr>
          <a:lstStyle/>
          <a:p>
            <a:r>
              <a:rPr lang="pl-PL" dirty="0"/>
              <a:t>Linki :</a:t>
            </a:r>
          </a:p>
          <a:p>
            <a:r>
              <a:rPr lang="pl-PL" b="1" i="1" dirty="0"/>
              <a:t>Zarządzenie Nr 4/24 Małopolskiego Kuratora Oświaty </a:t>
            </a:r>
            <a:r>
              <a:rPr lang="pl-PL" b="1" i="1" dirty="0">
                <a:effectLst/>
              </a:rPr>
              <a:t>z dnia 30 stycznia 2024 r. – terminy przeprowadzania postępowania rekrutacyjnego i postępowania uzupełniającego na rok szkolny 2024/2025</a:t>
            </a:r>
            <a:endParaRPr lang="pl-PL" b="1" dirty="0">
              <a:effectLst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hlinkClick r:id="rId2"/>
              </a:rPr>
              <a:t>https://kuratorium.krakow.pl/zarzadzenie-nr-4-24-malopolskiego-kuratora-oswiaty-z-dnia-30-stycznia-2024-r-terminy-przeprowadzania-postepowania-rekrutacyjnego-i-postepowania-uzupelniajacego-na-rok-szkolny-2024-2025/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417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 uzupełniająca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Tylko w formie papierowej- bezpośrednio w szkołach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Opublikowanie przez Małopolskiego Kuratora Oświaty na stronie internetowej Kuratorium Oświaty w Krakowie informacji o liczbie wolnych miejsc w szkołach ponadpodstawowych.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pl-PL" dirty="0">
                <a:solidFill>
                  <a:schemeClr val="accent1"/>
                </a:solidFill>
              </a:rPr>
              <a:t>18 lipca 2024 r. </a:t>
            </a:r>
          </a:p>
          <a:p>
            <a:r>
              <a:rPr lang="pl-PL" dirty="0">
                <a:solidFill>
                  <a:schemeClr val="accent1"/>
                </a:solidFill>
              </a:rPr>
              <a:t>Rozpoczęcie: 17 lipca 2024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7529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553616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l-PL" dirty="0"/>
              <a:t>Rekrutacja do Bursy Młodzieżowej </a:t>
            </a:r>
            <a:br>
              <a:rPr lang="pl-PL" dirty="0"/>
            </a:br>
            <a:r>
              <a:rPr lang="pl-PL" dirty="0"/>
              <a:t>w ZPSWO w Nowym Targu </a:t>
            </a:r>
            <a:br>
              <a:rPr lang="pl-PL" dirty="0"/>
            </a:br>
            <a:r>
              <a:rPr lang="pl-PL" sz="2200" dirty="0"/>
              <a:t>ul. Jana Pawła II 85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13 maja 2024 – podanie do wiadomości liczby wolnych miejsc w Bursie</a:t>
            </a:r>
            <a:endParaRPr lang="pl-PL" dirty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r>
              <a:rPr lang="pl-PL" dirty="0"/>
              <a:t>Od 13 maja 2024r. do 17 lipca 2024r. – składanie podań do Bursy przez kandydatów.</a:t>
            </a:r>
          </a:p>
          <a:p>
            <a:r>
              <a:rPr lang="pl-PL" dirty="0"/>
              <a:t>Od 18 </a:t>
            </a:r>
            <a:r>
              <a:rPr lang="pl-PL"/>
              <a:t>lipca 2024r</a:t>
            </a:r>
            <a:r>
              <a:rPr lang="pl-PL" dirty="0"/>
              <a:t>. – ogłoszenie wyników naboru do Bursy</a:t>
            </a:r>
          </a:p>
          <a:p>
            <a:r>
              <a:rPr lang="pl-PL" dirty="0"/>
              <a:t>Od 19 lipca 2024 do 22 sierpnia – okres składania podań w postępowaniu uzupełniającym (w przypadku wolnych miejsc)</a:t>
            </a:r>
          </a:p>
          <a:p>
            <a:endParaRPr lang="pl-PL" dirty="0">
              <a:solidFill>
                <a:schemeClr val="accent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Szczegółowe informacje </a:t>
            </a:r>
            <a:r>
              <a:rPr lang="pl-PL" dirty="0">
                <a:solidFill>
                  <a:schemeClr val="accent1"/>
                </a:solidFill>
                <a:hlinkClick r:id="rId2"/>
              </a:rPr>
              <a:t>https://bursa.nowotarski.edu.pl/</a:t>
            </a:r>
            <a:endParaRPr lang="pl-PL" dirty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415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Linki do stron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https://infozawodowe.mein.gov.pl/</a:t>
            </a:r>
            <a:endParaRPr lang="pl-PL" dirty="0"/>
          </a:p>
          <a:p>
            <a:r>
              <a:rPr lang="pl-PL" dirty="0">
                <a:hlinkClick r:id="rId3"/>
              </a:rPr>
              <a:t>https://zawodometr.pl/</a:t>
            </a:r>
            <a:endParaRPr lang="pl-PL" dirty="0"/>
          </a:p>
          <a:p>
            <a:r>
              <a:rPr lang="pl-PL" dirty="0">
                <a:hlinkClick r:id="rId4"/>
              </a:rPr>
              <a:t>https://barometrzawodow.pl/</a:t>
            </a:r>
            <a:endParaRPr lang="pl-PL" dirty="0"/>
          </a:p>
          <a:p>
            <a:r>
              <a:rPr lang="pl-PL" dirty="0">
                <a:hlinkClick r:id="rId5"/>
              </a:rPr>
              <a:t>https://nowytarg.praca.gov.pl/</a:t>
            </a:r>
            <a:endParaRPr lang="pl-PL" dirty="0"/>
          </a:p>
          <a:p>
            <a:r>
              <a:rPr lang="pl-PL" dirty="0">
                <a:hlinkClick r:id="rId6"/>
              </a:rPr>
              <a:t>https://www.nowotarski.pl/szkoly-i-placowki-oswiatowe/</a:t>
            </a:r>
            <a:endParaRPr lang="pl-PL" dirty="0"/>
          </a:p>
          <a:p>
            <a:r>
              <a:rPr lang="pl-PL" dirty="0">
                <a:hlinkClick r:id="rId7"/>
              </a:rPr>
              <a:t>https://kuratorium.krakow.pl/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5333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Opracowanie: </a:t>
            </a:r>
            <a:r>
              <a:rPr lang="pl-PL" b="1" dirty="0"/>
              <a:t>Marta Skawska </a:t>
            </a:r>
            <a:br>
              <a:rPr lang="pl-PL" dirty="0"/>
            </a:br>
            <a:r>
              <a:rPr lang="pl-PL" dirty="0"/>
              <a:t>Dyrektor Powiatowego Centrum Oświaty w Nowym Targu</a:t>
            </a:r>
          </a:p>
          <a:p>
            <a:r>
              <a:rPr lang="pl-PL" dirty="0"/>
              <a:t>Opracowanie: </a:t>
            </a:r>
            <a:r>
              <a:rPr lang="pl-PL" b="1" dirty="0"/>
              <a:t>Adrianna Oleksy</a:t>
            </a:r>
            <a:br>
              <a:rPr lang="pl-PL" dirty="0"/>
            </a:br>
            <a:r>
              <a:rPr lang="pl-PL" dirty="0"/>
              <a:t>Inspektor ds. Organizacji Edukacji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Powiatowe Centrum Oświaty w Nowym Targu</a:t>
            </a:r>
          </a:p>
          <a:p>
            <a:pPr marL="0" indent="0">
              <a:buNone/>
            </a:pPr>
            <a:r>
              <a:rPr lang="pl-PL" dirty="0"/>
              <a:t>ul. Bolesława Wstydliwego 14</a:t>
            </a:r>
          </a:p>
          <a:p>
            <a:pPr marL="0" indent="0">
              <a:buNone/>
            </a:pPr>
            <a:r>
              <a:rPr lang="pl-PL" dirty="0"/>
              <a:t>34-400 Nowy Targ</a:t>
            </a:r>
          </a:p>
          <a:p>
            <a:pPr marL="0" indent="0">
              <a:buNone/>
            </a:pPr>
            <a:r>
              <a:rPr lang="pl-PL" dirty="0"/>
              <a:t>Tel. 18 26 10 799</a:t>
            </a:r>
          </a:p>
          <a:p>
            <a:pPr marL="0" indent="0">
              <a:buNone/>
            </a:pPr>
            <a:r>
              <a:rPr lang="pl-PL" sz="1200" dirty="0"/>
              <a:t>Obrazy </a:t>
            </a:r>
            <a:r>
              <a:rPr lang="pl-PL" sz="1200" dirty="0" err="1"/>
              <a:t>źródło:www.pixabay.com</a:t>
            </a:r>
            <a:endParaRPr lang="pl-PL" sz="12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817" y="3135086"/>
            <a:ext cx="3193647" cy="225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4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21713" y="110690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Oferta szkół, dla których organem prowadzącym jest Powiat Nowotarski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0BC0A2-05AE-40E0-8544-F774ED399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713" y="3604379"/>
            <a:ext cx="8596668" cy="388077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1470 miejsc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 klas pierwszych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19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38807" y="2544010"/>
            <a:ext cx="8596668" cy="13208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Informacja na temat kalendarza rekrutacji w 2024 r.</a:t>
            </a:r>
          </a:p>
        </p:txBody>
      </p:sp>
    </p:spTree>
    <p:extLst>
      <p:ext uri="{BB962C8B-B14F-4D97-AF65-F5344CB8AC3E}">
        <p14:creationId xmlns:p14="http://schemas.microsoft.com/office/powerpoint/2010/main" val="356658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Najważniejsze terminy związane z rekrutacją:</a:t>
            </a:r>
            <a:endParaRPr lang="pl-PL" sz="20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1081" y="1735473"/>
            <a:ext cx="8596668" cy="4456779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Wniosek o przyjęcie do szkoły ponadpodstawowej wraz z dokumentami  można składać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13 maja 2024 r. do 4 lipca 2024 r.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Uzupełnienie wniosku o przyjęcie do szkoły ponadpodstawowej o świadectwo ukończenia szkoły podstawowej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zaświadczenie o wynikach egzaminu ósmoklasisty należy złożyć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21 czerwca 2024 r. do </a:t>
            </a: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lipca 2024 r.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Listy kandydatów zakwalifikowanych i kandydatów niezakwalifikowanych ogłoszone zostaną </a:t>
            </a:r>
            <a:r>
              <a:rPr lang="pl-PL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lipca 2024 r.</a:t>
            </a:r>
            <a:r>
              <a:rPr lang="pl-PL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terminie </a:t>
            </a: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lipca 2024 r.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przypadku kandydatów zakwalifikowanych, składa się potwierdzenie woli przyjęcia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postaci przedłożenia oryginału świadectwa ukończenia szkoły podstawowej i oryginału zaświadczenia o wynikach egzaminu ósmoklasisty, o ile nie zostały one złożone w uzupełnieniu wniosku o przyjęcie do szkoły ponadpodstawowej. W przypadku szkoły prowadzącej kształcenie zawodowe - także zaświadczenia lekarskiego zawierającego orzeczenie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braku przeciwskazań zdrowotnych do podjęcia praktycznej nauki zawodu oraz odpowiednio orzeczenia lekarskiego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braku przeciwwskazań zdrowotnych do kierowania pojazdami i orzeczenia psychologicznego o braku przeciwwskazań psychologicznych do kierowania pojazdem.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Listy kandydatów przyjętych i kandydatów nieprzyjętych ogłoszone będą </a:t>
            </a: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lipca 2024 r.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195E9BB-AA23-4549-A39A-EAF9F9F030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420" y="134631"/>
            <a:ext cx="2396582" cy="1600842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FAFD0A35-1ED0-4760-9953-90F921FB6109}"/>
              </a:ext>
            </a:extLst>
          </p:cNvPr>
          <p:cNvSpPr txBox="1"/>
          <p:nvPr/>
        </p:nvSpPr>
        <p:spPr>
          <a:xfrm>
            <a:off x="6849980" y="1506782"/>
            <a:ext cx="328662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Ź</a:t>
            </a:r>
            <a:r>
              <a:rPr lang="pl-PL" sz="6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ródło: https://we.umg.edu.pl/sites/default/files/rekrutacja_0.png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9922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 do rekrutacji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88841"/>
            <a:ext cx="8596668" cy="4352521"/>
          </a:xfrm>
        </p:spPr>
        <p:txBody>
          <a:bodyPr/>
          <a:lstStyle/>
          <a:p>
            <a:r>
              <a:rPr lang="pl-PL" dirty="0"/>
              <a:t>Rekrutacja odbywa się on-line w systemie elektronicznym </a:t>
            </a:r>
            <a:r>
              <a:rPr lang="pl-PL" u="sng" dirty="0">
                <a:hlinkClick r:id="rId2"/>
              </a:rPr>
              <a:t>https://malopolska.edu.com.pl/Kandydat</a:t>
            </a:r>
            <a:endParaRPr lang="pl-PL" dirty="0"/>
          </a:p>
          <a:p>
            <a:pPr marL="0" indent="0" algn="ctr">
              <a:buNone/>
            </a:pPr>
            <a:r>
              <a:rPr lang="pl-PL" sz="3600" b="1" dirty="0">
                <a:solidFill>
                  <a:schemeClr val="accent2"/>
                </a:solidFill>
              </a:rPr>
              <a:t>13 maja 2024 r. </a:t>
            </a:r>
          </a:p>
          <a:p>
            <a:r>
              <a:rPr lang="pl-PL" dirty="0"/>
              <a:t>W aplikacji poza szkołami prowadzonymi przez powiat nowotarski są również szkoły prowadzone przez inne powiaty oraz inne szkoły, które podpisały umowę z operatorem systemu</a:t>
            </a:r>
          </a:p>
          <a:p>
            <a:r>
              <a:rPr lang="pl-PL" dirty="0"/>
              <a:t>Następuje automatyczna wymiana danych w ramach wszystkich szkół, które są w systemie</a:t>
            </a:r>
          </a:p>
          <a:p>
            <a:r>
              <a:rPr lang="pl-PL" dirty="0"/>
              <a:t>Nie ma szkół z terenu Miasta Krakowa</a:t>
            </a:r>
          </a:p>
          <a:p>
            <a:r>
              <a:rPr lang="pl-PL" dirty="0"/>
              <a:t>Należy zapoznać się z instrukcjami z systemie, filmikami.</a:t>
            </a:r>
          </a:p>
        </p:txBody>
      </p:sp>
    </p:spTree>
    <p:extLst>
      <p:ext uri="{BB962C8B-B14F-4D97-AF65-F5344CB8AC3E}">
        <p14:creationId xmlns:p14="http://schemas.microsoft.com/office/powerpoint/2010/main" val="386462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wybierać szkoły w systemie?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wybór marzeń</a:t>
            </a:r>
          </a:p>
          <a:p>
            <a:r>
              <a:rPr lang="pl-PL" dirty="0"/>
              <a:t>2. wybór racjonalny</a:t>
            </a:r>
          </a:p>
          <a:p>
            <a:r>
              <a:rPr lang="pl-PL" dirty="0"/>
              <a:t>3. wybór „na wszelki wypadek”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33" y="2472613"/>
            <a:ext cx="3848877" cy="256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47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8451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1.w rekrutacji uzupełniającej nie będzie pełnej oferty zawodów i miejsc </a:t>
            </a:r>
            <a:br>
              <a:rPr lang="pl-PL" dirty="0"/>
            </a:br>
            <a:r>
              <a:rPr lang="pl-PL" dirty="0"/>
              <a:t>w najbardziej popularnych oddziałach</a:t>
            </a:r>
          </a:p>
          <a:p>
            <a:pPr marL="0" indent="0">
              <a:buNone/>
            </a:pPr>
            <a:r>
              <a:rPr lang="pl-PL" dirty="0"/>
              <a:t>2. lista przyjętych jest zawsze ustalona wg. liczby punktów rekrutacyjnych, </a:t>
            </a:r>
            <a:br>
              <a:rPr lang="pl-PL" dirty="0"/>
            </a:br>
            <a:r>
              <a:rPr lang="pl-PL" dirty="0"/>
              <a:t>w miejsca są blokowane dla laureatów olimpiad i dla uczniów z powtarzających klasę I</a:t>
            </a:r>
          </a:p>
          <a:p>
            <a:pPr marL="0" indent="0">
              <a:buNone/>
            </a:pPr>
            <a:r>
              <a:rPr lang="pl-PL" dirty="0"/>
              <a:t>3. nawet jeśli jesteś dobrym i bardzo dobrym uczniem pamiętaj, że uczniów dobrych i bardzo dobrych, z porównywalną liczbą punktów jest wielu</a:t>
            </a:r>
          </a:p>
          <a:p>
            <a:pPr marL="0" indent="0">
              <a:buNone/>
            </a:pPr>
            <a:r>
              <a:rPr lang="pl-PL" dirty="0"/>
              <a:t>4. im dłuższa lista preferencji, tym większe szanse kandydata na przyjęcie</a:t>
            </a:r>
          </a:p>
          <a:p>
            <a:pPr marL="0" indent="0">
              <a:buNone/>
            </a:pPr>
            <a:r>
              <a:rPr lang="pl-PL" dirty="0"/>
              <a:t>5. mierz siły na zamiary – dostanie się do szkoły/klasy to dopiero początek</a:t>
            </a:r>
          </a:p>
          <a:p>
            <a:pPr marL="0" indent="0">
              <a:buNone/>
            </a:pPr>
            <a:r>
              <a:rPr lang="pl-PL" dirty="0"/>
              <a:t>6. Dojazdy</a:t>
            </a:r>
          </a:p>
          <a:p>
            <a:pPr marL="0" indent="0">
              <a:buNone/>
            </a:pPr>
            <a:r>
              <a:rPr lang="pl-PL" dirty="0"/>
              <a:t>7. Oferta szkół jest dostosowana do zmniejszonej liczby uczniów w roczniku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9570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wybierać szkoły i klasy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systemie uczeń może wybrać 4 szkoły (w ramach oferty szkół powiatu) i nawet wszystkie oddziały w zaproponowane w szkołach</a:t>
            </a:r>
          </a:p>
          <a:p>
            <a:r>
              <a:rPr lang="pl-PL" dirty="0"/>
              <a:t>Zrobić sobie listę preferencji w kolejności: marzenie - racjonalność- na wszelki wypadek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Odpowiedź na pytanie</a:t>
            </a:r>
          </a:p>
          <a:p>
            <a:pPr marL="0" indent="0">
              <a:buNone/>
            </a:pPr>
            <a:r>
              <a:rPr lang="pl-PL" dirty="0"/>
              <a:t>Czy ważniejsza jest </a:t>
            </a:r>
            <a:r>
              <a:rPr lang="pl-PL" u="sng" dirty="0"/>
              <a:t>szkoła</a:t>
            </a:r>
            <a:r>
              <a:rPr lang="pl-PL" dirty="0"/>
              <a:t>, w której chce się uczyć czy ma jasne </a:t>
            </a:r>
            <a:r>
              <a:rPr lang="pl-PL" u="sng" dirty="0"/>
              <a:t>plany</a:t>
            </a:r>
            <a:r>
              <a:rPr lang="pl-PL" dirty="0"/>
              <a:t> do realizacji (wybór zawodu lub preferencje dalszych studiów) </a:t>
            </a:r>
          </a:p>
        </p:txBody>
      </p:sp>
    </p:spTree>
    <p:extLst>
      <p:ext uri="{BB962C8B-B14F-4D97-AF65-F5344CB8AC3E}">
        <p14:creationId xmlns:p14="http://schemas.microsoft.com/office/powerpoint/2010/main" val="41909088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2034</TotalTime>
  <Words>2030</Words>
  <Application>Microsoft Office PowerPoint</Application>
  <PresentationFormat>Panoramiczny</PresentationFormat>
  <Paragraphs>210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Symbol</vt:lpstr>
      <vt:lpstr>Times New Roman</vt:lpstr>
      <vt:lpstr>Trebuchet MS</vt:lpstr>
      <vt:lpstr>Wingdings 3</vt:lpstr>
      <vt:lpstr>Faseta</vt:lpstr>
      <vt:lpstr>Rekrutacja do szkół ponadpodstawowych </vt:lpstr>
      <vt:lpstr>Plan spotkania </vt:lpstr>
      <vt:lpstr>Oferta szkół, dla których organem prowadzącym jest Powiat Nowotarski     </vt:lpstr>
      <vt:lpstr>Informacja na temat kalendarza rekrutacji w 2024 r.</vt:lpstr>
      <vt:lpstr>Najważniejsze terminy związane z rekrutacją:</vt:lpstr>
      <vt:lpstr>System do rekrutacji</vt:lpstr>
      <vt:lpstr>Jak wybierać szkoły w systemie?</vt:lpstr>
      <vt:lpstr>DLACZEGO?</vt:lpstr>
      <vt:lpstr>Jak wybierać szkoły i klasy</vt:lpstr>
      <vt:lpstr>Opcja 1: zależy mi na określonym zawodzie</vt:lpstr>
      <vt:lpstr>przykład</vt:lpstr>
      <vt:lpstr>informatyk</vt:lpstr>
      <vt:lpstr>Biologia i chemia</vt:lpstr>
      <vt:lpstr>Opcja 2: zależy mi na określonej szkole</vt:lpstr>
      <vt:lpstr>przykład</vt:lpstr>
      <vt:lpstr>szkoła</vt:lpstr>
      <vt:lpstr>Gdzie wrzuci mnie system? Jeśli mam 160 pkt? Jeśli mam 101 pkt?</vt:lpstr>
      <vt:lpstr> Problemy i wyzwania </vt:lpstr>
      <vt:lpstr>Problemy i wyzwania</vt:lpstr>
      <vt:lpstr>UWAGA OPINIA !!</vt:lpstr>
      <vt:lpstr>UWAGA – OPINIE I ORZECZENIA !!!</vt:lpstr>
      <vt:lpstr>BADANIA LEKARSKIE  Małopolski Ośrodek Medycyny Pracy </vt:lpstr>
      <vt:lpstr>Prezentacja programu PowerPoint</vt:lpstr>
      <vt:lpstr>Rekrutacja uzupełniająca</vt:lpstr>
      <vt:lpstr>Rekrutacja do Bursy Młodzieżowej  w ZPSWO w Nowym Targu  ul. Jana Pawła II 85</vt:lpstr>
      <vt:lpstr>Linki do stron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 MS. Skawska</dc:creator>
  <cp:lastModifiedBy>Adrianna Oleksy</cp:lastModifiedBy>
  <cp:revision>72</cp:revision>
  <dcterms:created xsi:type="dcterms:W3CDTF">2022-03-07T08:28:41Z</dcterms:created>
  <dcterms:modified xsi:type="dcterms:W3CDTF">2024-03-22T13:58:38Z</dcterms:modified>
</cp:coreProperties>
</file>